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en.wikipedia.org/wiki/Phytophthor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143000"/>
          </a:xfrm>
        </p:spPr>
        <p:txBody>
          <a:bodyPr/>
          <a:lstStyle/>
          <a:p>
            <a:r>
              <a:rPr lang="en-US" dirty="0"/>
              <a:t>Kingdom: Protista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GB" smtClean="0"/>
              <a:t>Dr.</a:t>
            </a:r>
            <a:r>
              <a:rPr lang="en-GB" dirty="0" smtClean="0"/>
              <a:t> </a:t>
            </a:r>
            <a:r>
              <a:rPr lang="en-GB" dirty="0" err="1"/>
              <a:t>Hesnaa</a:t>
            </a:r>
            <a:r>
              <a:rPr lang="en-GB" dirty="0"/>
              <a:t> </a:t>
            </a:r>
            <a:r>
              <a:rPr lang="en-GB" dirty="0" err="1"/>
              <a:t>Saeed</a:t>
            </a:r>
            <a:r>
              <a:rPr lang="en-GB" dirty="0"/>
              <a:t> Al-</a:t>
            </a:r>
            <a:r>
              <a:rPr lang="en-GB" dirty="0" err="1"/>
              <a:t>Mossawi</a:t>
            </a:r>
            <a:endParaRPr lang="en-GB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469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Kingdom: Protista</a:t>
            </a:r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845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Protists</a:t>
            </a:r>
            <a:r>
              <a:rPr lang="en-US" sz="2800" dirty="0">
                <a:solidFill>
                  <a:schemeClr val="bg1"/>
                </a:solidFill>
              </a:rPr>
              <a:t> are unicellular organisms that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have </a:t>
            </a:r>
            <a:r>
              <a:rPr lang="en-US" sz="2800" dirty="0">
                <a:solidFill>
                  <a:schemeClr val="bg1"/>
                </a:solidFill>
              </a:rPr>
              <a:t>a nucleus.</a:t>
            </a:r>
          </a:p>
          <a:p>
            <a:r>
              <a:rPr lang="en-US" sz="2800" dirty="0">
                <a:solidFill>
                  <a:schemeClr val="bg1"/>
                </a:solidFill>
              </a:rPr>
              <a:t>Can be classified according to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their </a:t>
            </a:r>
            <a:r>
              <a:rPr lang="en-US" sz="2800" b="1" u="sng" dirty="0">
                <a:solidFill>
                  <a:schemeClr val="bg1"/>
                </a:solidFill>
              </a:rPr>
              <a:t>nutrition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Animal-like—</a:t>
            </a:r>
            <a:r>
              <a:rPr lang="en-US" sz="2800" b="1" u="sng" dirty="0" smtClean="0">
                <a:solidFill>
                  <a:schemeClr val="bg1"/>
                </a:solidFill>
              </a:rPr>
              <a:t>heterotrophs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sz="2800" dirty="0" smtClean="0">
                <a:solidFill>
                  <a:schemeClr val="bg1"/>
                </a:solidFill>
              </a:rPr>
              <a:t>	(eat other organisms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sz="2800" dirty="0" smtClean="0">
                <a:solidFill>
                  <a:schemeClr val="bg1"/>
                </a:solidFill>
              </a:rPr>
              <a:t>b. Plant-like—</a:t>
            </a:r>
            <a:r>
              <a:rPr lang="en-US" sz="2800" b="1" u="sng" dirty="0" smtClean="0">
                <a:solidFill>
                  <a:schemeClr val="bg1"/>
                </a:solidFill>
              </a:rPr>
              <a:t>autotrophs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/>
            <a:r>
              <a:rPr lang="en-US" sz="2800" dirty="0" smtClean="0">
                <a:solidFill>
                  <a:schemeClr val="bg1"/>
                </a:solidFill>
              </a:rPr>
              <a:t>	They contain chloroplasts </a:t>
            </a:r>
          </a:p>
          <a:p>
            <a:pPr marL="342900" indent="-342900"/>
            <a:r>
              <a:rPr lang="en-US" sz="2800" dirty="0" smtClean="0">
                <a:solidFill>
                  <a:schemeClr val="bg1"/>
                </a:solidFill>
              </a:rPr>
              <a:t>	and make their own food </a:t>
            </a:r>
          </a:p>
          <a:p>
            <a:pPr marL="342900" indent="-342900"/>
            <a:r>
              <a:rPr lang="en-US" sz="2800" dirty="0" smtClean="0">
                <a:solidFill>
                  <a:schemeClr val="bg1"/>
                </a:solidFill>
              </a:rPr>
              <a:t>	(photosynthesis</a:t>
            </a:r>
            <a:r>
              <a:rPr lang="en-US" sz="2800" dirty="0" smtClean="0">
                <a:solidFill>
                  <a:schemeClr val="bg1"/>
                </a:solidFill>
              </a:rPr>
              <a:t>).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 Fungus-like—</a:t>
            </a:r>
          </a:p>
          <a:p>
            <a:pPr marL="342900" indent="-342900"/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US" sz="2800" b="1" u="sng" dirty="0" smtClean="0">
                <a:solidFill>
                  <a:schemeClr val="bg1"/>
                </a:solidFill>
              </a:rPr>
              <a:t>Decomposers</a:t>
            </a:r>
            <a:r>
              <a:rPr lang="en-US" sz="2800" dirty="0" smtClean="0">
                <a:solidFill>
                  <a:schemeClr val="bg1"/>
                </a:solidFill>
              </a:rPr>
              <a:t>/</a:t>
            </a:r>
            <a:r>
              <a:rPr lang="en-US" sz="2800" b="1" u="sng" dirty="0" smtClean="0">
                <a:solidFill>
                  <a:schemeClr val="bg1"/>
                </a:solidFill>
              </a:rPr>
              <a:t>Heterotrophs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81600" y="1329511"/>
            <a:ext cx="3733800" cy="1565791"/>
            <a:chOff x="152400" y="2177534"/>
            <a:chExt cx="3733800" cy="1565791"/>
          </a:xfrm>
        </p:grpSpPr>
        <p:pic>
          <p:nvPicPr>
            <p:cNvPr id="8" name="Picture 7" descr="didinium eating paramecium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2362200"/>
              <a:ext cx="2209800" cy="1381125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52400" y="2177534"/>
              <a:ext cx="2819400" cy="1163598"/>
              <a:chOff x="152400" y="2177534"/>
              <a:chExt cx="2819400" cy="1163598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1524000" y="2743200"/>
                <a:ext cx="11430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stCxn id="14" idx="3"/>
              </p:cNvCxnSpPr>
              <p:nvPr/>
            </p:nvCxnSpPr>
            <p:spPr>
              <a:xfrm>
                <a:off x="1676400" y="3156466"/>
                <a:ext cx="1295400" cy="12013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/>
              <p:cNvGrpSpPr/>
              <p:nvPr/>
            </p:nvGrpSpPr>
            <p:grpSpPr>
              <a:xfrm>
                <a:off x="152400" y="2177534"/>
                <a:ext cx="1524000" cy="1163598"/>
                <a:chOff x="152400" y="2177534"/>
                <a:chExt cx="1524000" cy="1163598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428171" y="2177534"/>
                  <a:ext cx="1219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Didinium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52400" y="2971800"/>
                  <a:ext cx="1524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Paramecium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16" name="Group 15"/>
          <p:cNvGrpSpPr/>
          <p:nvPr/>
        </p:nvGrpSpPr>
        <p:grpSpPr>
          <a:xfrm>
            <a:off x="4572000" y="3200400"/>
            <a:ext cx="4159250" cy="1905000"/>
            <a:chOff x="4648200" y="3886200"/>
            <a:chExt cx="4159250" cy="1905000"/>
          </a:xfrm>
        </p:grpSpPr>
        <p:pic>
          <p:nvPicPr>
            <p:cNvPr id="17" name="Picture 16" descr="autotroph protis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7146925" y="4130675"/>
              <a:ext cx="1905000" cy="1416050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>
            <a:xfrm>
              <a:off x="6553200" y="4724400"/>
              <a:ext cx="1143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648200" y="44958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Green like plants!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685971" y="5251966"/>
            <a:ext cx="3496129" cy="1447800"/>
            <a:chOff x="4123871" y="5181600"/>
            <a:chExt cx="3496129" cy="1447800"/>
          </a:xfrm>
        </p:grpSpPr>
        <p:pic>
          <p:nvPicPr>
            <p:cNvPr id="21" name="Picture 20" descr="water mol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5327662" y="5035538"/>
              <a:ext cx="1447800" cy="1739924"/>
            </a:xfrm>
            <a:prstGeom prst="rect">
              <a:avLst/>
            </a:prstGeom>
          </p:spPr>
        </p:pic>
        <p:cxnSp>
          <p:nvCxnSpPr>
            <p:cNvPr id="22" name="Straight Arrow Connector 21"/>
            <p:cNvCxnSpPr/>
            <p:nvPr/>
          </p:nvCxnSpPr>
          <p:spPr>
            <a:xfrm rot="10800000">
              <a:off x="6553200" y="5867400"/>
              <a:ext cx="1066800" cy="76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123871" y="5263634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Water mold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049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81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Animal-like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Protists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(</a:t>
            </a:r>
            <a:r>
              <a:rPr lang="en-US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Protozoans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)</a:t>
            </a:r>
            <a:endParaRPr lang="ar-SA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 lnSpcReduction="20000"/>
          </a:bodyPr>
          <a:lstStyle/>
          <a:p>
            <a:pPr marL="342900" indent="-342900" algn="l" rtl="0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Called Protozoans</a:t>
            </a:r>
          </a:p>
          <a:p>
            <a:pPr marL="342900" indent="-342900" algn="l" rtl="0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Unicellular</a:t>
            </a:r>
          </a:p>
          <a:p>
            <a:pPr marL="342900" indent="-342900" algn="l" rtl="0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Require water (live in water or moist soil)</a:t>
            </a:r>
          </a:p>
          <a:p>
            <a:pPr marL="342900" indent="-342900" algn="l" rtl="0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Most heterotrophic</a:t>
            </a:r>
          </a:p>
          <a:p>
            <a:pPr marL="342900" indent="-342900" algn="l" rtl="0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Some photosynthetic</a:t>
            </a:r>
          </a:p>
          <a:p>
            <a:pPr marL="342900" indent="-342900" algn="l" rtl="0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Most are free-living</a:t>
            </a:r>
          </a:p>
          <a:p>
            <a:pPr marL="342900" indent="-342900" algn="l" rtl="0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Some 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parasitic</a:t>
            </a:r>
          </a:p>
          <a:p>
            <a:pPr marL="514350" indent="-514350" algn="l" rtl="0"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Classified according to the Method </a:t>
            </a:r>
            <a:r>
              <a:rPr lang="en-US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of Movement:</a:t>
            </a:r>
          </a:p>
          <a:p>
            <a:pPr marL="914400" lvl="1" indent="-514350" algn="l" rtl="0">
              <a:buAutoNum type="alphaLcPeriod"/>
            </a:pPr>
            <a:r>
              <a:rPr lang="en-US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Cilia—</a:t>
            </a:r>
            <a:r>
              <a:rPr lang="en-US" u="sng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hair-like</a:t>
            </a:r>
            <a:r>
              <a:rPr lang="en-US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projections used for 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movement </a:t>
            </a:r>
            <a:r>
              <a:rPr lang="en-US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and </a:t>
            </a:r>
            <a:r>
              <a:rPr lang="en-US" u="sng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feeding</a:t>
            </a:r>
            <a:endParaRPr lang="en-US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marL="914400" lvl="1" indent="-514350" algn="l" rtl="0">
              <a:buAutoNum type="alphaLcPeriod"/>
            </a:pPr>
            <a:r>
              <a:rPr lang="en-US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Cytoplasmic 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streaming—</a:t>
            </a:r>
            <a:r>
              <a:rPr lang="en-US" u="sng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pseudopod 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(false </a:t>
            </a:r>
            <a:r>
              <a:rPr lang="en-US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foot) extends and </a:t>
            </a:r>
            <a:r>
              <a:rPr lang="en-US" u="sng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cytoplasm</a:t>
            </a:r>
            <a:r>
              <a:rPr lang="en-US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streams into it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914400" lvl="1" indent="-514350" algn="l" rtl="0">
              <a:buAutoNum type="alphaLcPeriod"/>
            </a:pPr>
            <a:r>
              <a:rPr lang="en-US" dirty="0" smtClean="0">
                <a:solidFill>
                  <a:schemeClr val="bg1"/>
                </a:solidFill>
              </a:rPr>
              <a:t>Have 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b="1" u="sng" dirty="0">
                <a:solidFill>
                  <a:schemeClr val="bg1"/>
                </a:solidFill>
              </a:rPr>
              <a:t> Flagellum</a:t>
            </a:r>
            <a:r>
              <a:rPr lang="en-US" dirty="0">
                <a:solidFill>
                  <a:schemeClr val="bg1"/>
                </a:solidFill>
              </a:rPr>
              <a:t>: a long whip-like structure used for movement.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914400" lvl="1" indent="-514350" algn="l" rtl="0">
              <a:buAutoNum type="alphaLcPeriod"/>
            </a:pPr>
            <a:r>
              <a:rPr lang="en-US" dirty="0" smtClean="0">
                <a:solidFill>
                  <a:schemeClr val="bg1"/>
                </a:solidFill>
              </a:rPr>
              <a:t> all </a:t>
            </a:r>
            <a:r>
              <a:rPr lang="en-US" u="sng" dirty="0" err="1">
                <a:solidFill>
                  <a:schemeClr val="bg1"/>
                </a:solidFill>
              </a:rPr>
              <a:t>Sporozans</a:t>
            </a:r>
            <a:r>
              <a:rPr lang="en-US" u="sng" dirty="0">
                <a:solidFill>
                  <a:schemeClr val="bg1"/>
                </a:solidFill>
              </a:rPr>
              <a:t> are </a:t>
            </a:r>
            <a:r>
              <a:rPr lang="en-US" dirty="0" smtClean="0">
                <a:solidFill>
                  <a:schemeClr val="bg1"/>
                </a:solidFill>
              </a:rPr>
              <a:t>parasites(no movements) ,They </a:t>
            </a:r>
            <a:r>
              <a:rPr lang="en-US" dirty="0">
                <a:solidFill>
                  <a:schemeClr val="bg1"/>
                </a:solidFill>
              </a:rPr>
              <a:t>feed on cells and body </a:t>
            </a:r>
            <a:r>
              <a:rPr lang="en-US" dirty="0" smtClean="0">
                <a:solidFill>
                  <a:schemeClr val="bg1"/>
                </a:solidFill>
              </a:rPr>
              <a:t>fluids,   formed </a:t>
            </a:r>
            <a:r>
              <a:rPr lang="en-US" dirty="0">
                <a:solidFill>
                  <a:schemeClr val="bg1"/>
                </a:solidFill>
              </a:rPr>
              <a:t>from Spores (tiny reproductive cells).</a:t>
            </a:r>
          </a:p>
          <a:p>
            <a:pPr marL="914400" lvl="1" indent="-514350" algn="l" rtl="0">
              <a:buAutoNum type="alphaLcPeriod"/>
            </a:pPr>
            <a:endParaRPr lang="en-US" dirty="0">
              <a:solidFill>
                <a:schemeClr val="bg1"/>
              </a:solidFill>
            </a:endParaRPr>
          </a:p>
          <a:p>
            <a:pPr algn="l" rtl="0"/>
            <a:endParaRPr lang="ar-SA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62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86" y="25400"/>
            <a:ext cx="89154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II. Plant-like </a:t>
            </a:r>
            <a:r>
              <a:rPr lang="en-US" sz="4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Protists</a:t>
            </a: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(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Algae)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>
                <a:solidFill>
                  <a:schemeClr val="bg1"/>
                </a:solidFill>
              </a:rPr>
              <a:t>Unicellular and Multicellular</a:t>
            </a:r>
          </a:p>
          <a:p>
            <a:pPr algn="l" rtl="0"/>
            <a:r>
              <a:rPr lang="en-US" dirty="0">
                <a:solidFill>
                  <a:schemeClr val="bg1"/>
                </a:solidFill>
              </a:rPr>
              <a:t>Colonies (groups of unicellular </a:t>
            </a:r>
            <a:r>
              <a:rPr lang="en-US" dirty="0" err="1">
                <a:solidFill>
                  <a:schemeClr val="bg1"/>
                </a:solidFill>
              </a:rPr>
              <a:t>protists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algn="l" rtl="0"/>
            <a:r>
              <a:rPr lang="en-US" dirty="0">
                <a:solidFill>
                  <a:schemeClr val="bg1"/>
                </a:solidFill>
              </a:rPr>
              <a:t>Can move on their own</a:t>
            </a:r>
          </a:p>
          <a:p>
            <a:pPr algn="l" rtl="0"/>
            <a:r>
              <a:rPr lang="en-US" b="1" u="sng" dirty="0">
                <a:solidFill>
                  <a:schemeClr val="bg1"/>
                </a:solidFill>
              </a:rPr>
              <a:t>Autotrophs</a:t>
            </a:r>
            <a:r>
              <a:rPr lang="en-US" dirty="0">
                <a:solidFill>
                  <a:schemeClr val="bg1"/>
                </a:solidFill>
              </a:rPr>
              <a:t>: make their own food from simple materials using light energy (photosynthesis).</a:t>
            </a:r>
          </a:p>
          <a:p>
            <a:pPr algn="l" rtl="0"/>
            <a:r>
              <a:rPr lang="en-US" b="1" u="sng" dirty="0">
                <a:solidFill>
                  <a:schemeClr val="bg1"/>
                </a:solidFill>
              </a:rPr>
              <a:t>Pigments</a:t>
            </a:r>
            <a:r>
              <a:rPr lang="en-US" dirty="0">
                <a:solidFill>
                  <a:schemeClr val="bg1"/>
                </a:solidFill>
              </a:rPr>
              <a:t>: chemicals that produce color</a:t>
            </a:r>
          </a:p>
          <a:p>
            <a:pPr marL="514350" indent="-514350" algn="l" rtl="0">
              <a:buAutoNum type="arabicPeriod" startAt="3"/>
            </a:pPr>
            <a:r>
              <a:rPr lang="en-US" sz="3200" dirty="0">
                <a:solidFill>
                  <a:schemeClr val="bg1"/>
                </a:solidFill>
              </a:rPr>
              <a:t>Unicellular Algae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marL="971550" lvl="1" indent="-514350" algn="l" rtl="0">
              <a:buAutoNum type="alphaLcPeriod"/>
            </a:pPr>
            <a:r>
              <a:rPr lang="en-US" u="sng" dirty="0" smtClean="0">
                <a:solidFill>
                  <a:schemeClr val="bg1"/>
                </a:solidFill>
              </a:rPr>
              <a:t>Phytoplankton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provides a source of </a:t>
            </a:r>
            <a:r>
              <a:rPr lang="en-US" u="sng" dirty="0">
                <a:solidFill>
                  <a:schemeClr val="bg1"/>
                </a:solidFill>
              </a:rPr>
              <a:t>nourishment</a:t>
            </a:r>
            <a:r>
              <a:rPr lang="en-US" dirty="0">
                <a:solidFill>
                  <a:schemeClr val="bg1"/>
                </a:solidFill>
              </a:rPr>
              <a:t> for other </a:t>
            </a:r>
            <a:r>
              <a:rPr lang="en-US" dirty="0" smtClean="0">
                <a:solidFill>
                  <a:schemeClr val="bg1"/>
                </a:solidFill>
              </a:rPr>
              <a:t>organisms</a:t>
            </a:r>
          </a:p>
          <a:p>
            <a:pPr marL="971550" lvl="1" indent="-514350" algn="l" rtl="0">
              <a:buFont typeface="Wingdings 2"/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b.  </a:t>
            </a:r>
            <a:r>
              <a:rPr lang="en-US" dirty="0" err="1" smtClean="0">
                <a:solidFill>
                  <a:schemeClr val="bg1"/>
                </a:solidFill>
              </a:rPr>
              <a:t>Protists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u="sng" dirty="0">
                <a:solidFill>
                  <a:schemeClr val="bg1"/>
                </a:solidFill>
              </a:rPr>
              <a:t>recycle</a:t>
            </a:r>
            <a:r>
              <a:rPr lang="en-US" dirty="0">
                <a:solidFill>
                  <a:schemeClr val="bg1"/>
                </a:solidFill>
              </a:rPr>
              <a:t> sewage and waste materials.</a:t>
            </a:r>
          </a:p>
          <a:p>
            <a:pPr marL="971550" lvl="1" indent="-514350" algn="l" rtl="0">
              <a:buFont typeface="Wingdings 2"/>
              <a:buAutoNum type="alphaLcPeriod"/>
            </a:pPr>
            <a:r>
              <a:rPr lang="en-US" u="sng" dirty="0">
                <a:solidFill>
                  <a:schemeClr val="bg1"/>
                </a:solidFill>
              </a:rPr>
              <a:t>Algal blooms </a:t>
            </a:r>
            <a:r>
              <a:rPr lang="en-US" dirty="0">
                <a:solidFill>
                  <a:schemeClr val="bg1"/>
                </a:solidFill>
              </a:rPr>
              <a:t>are harmful when overgrown—deplete water of nutrients consequently killing fish.</a:t>
            </a:r>
          </a:p>
          <a:p>
            <a:pPr marL="514350" indent="-514350" algn="l" rtl="0">
              <a:buAutoNum type="arabicPeriod" startAt="4"/>
            </a:pPr>
            <a:r>
              <a:rPr lang="en-US" sz="3200" dirty="0">
                <a:solidFill>
                  <a:schemeClr val="bg1"/>
                </a:solidFill>
              </a:rPr>
              <a:t>Multicellular Algae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  <a:p>
            <a:pPr marL="1220724" lvl="1" indent="-571500" algn="l" rtl="0">
              <a:buAutoNum type="alphaLcPeriod"/>
            </a:pPr>
            <a:r>
              <a:rPr lang="en-US" sz="2600" u="sng" dirty="0">
                <a:solidFill>
                  <a:schemeClr val="bg1"/>
                </a:solidFill>
              </a:rPr>
              <a:t>Red Algae</a:t>
            </a:r>
          </a:p>
          <a:p>
            <a:pPr marL="1220724" lvl="1" indent="-571500" algn="l" rtl="0">
              <a:buAutoNum type="alphaLcPeriod"/>
            </a:pPr>
            <a:r>
              <a:rPr lang="en-US" sz="2600" u="sng" dirty="0">
                <a:solidFill>
                  <a:schemeClr val="bg1"/>
                </a:solidFill>
              </a:rPr>
              <a:t>Green Algae</a:t>
            </a:r>
          </a:p>
          <a:p>
            <a:pPr marL="1220724" lvl="1" indent="-571500" algn="l" rtl="0">
              <a:buAutoNum type="alphaLcPeriod"/>
            </a:pPr>
            <a:r>
              <a:rPr lang="en-US" sz="2600" u="sng" dirty="0">
                <a:solidFill>
                  <a:schemeClr val="bg1"/>
                </a:solidFill>
              </a:rPr>
              <a:t>Brown Algae</a:t>
            </a:r>
          </a:p>
          <a:p>
            <a:pPr marL="971550" lvl="1" indent="-514350" algn="l" rtl="0">
              <a:buAutoNum type="alphaLcPeriod"/>
            </a:pPr>
            <a:endParaRPr lang="en-US" dirty="0">
              <a:solidFill>
                <a:schemeClr val="bg1"/>
              </a:solidFill>
            </a:endParaRPr>
          </a:p>
          <a:p>
            <a:pPr algn="l" rtl="0"/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8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3" descr="red_alg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634" y="457200"/>
            <a:ext cx="3935013" cy="2743200"/>
          </a:xfrm>
          <a:prstGeom prst="rect">
            <a:avLst/>
          </a:prstGeom>
        </p:spPr>
      </p:pic>
      <p:pic>
        <p:nvPicPr>
          <p:cNvPr id="5" name="Picture 4" descr="brown alga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01" y="3657600"/>
            <a:ext cx="4214799" cy="3028950"/>
          </a:xfrm>
          <a:prstGeom prst="rect">
            <a:avLst/>
          </a:prstGeom>
        </p:spPr>
      </p:pic>
      <p:pic>
        <p:nvPicPr>
          <p:cNvPr id="6" name="Picture 5" descr="tropical-green-algae_resiz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634" y="3352800"/>
            <a:ext cx="3672991" cy="3276600"/>
          </a:xfrm>
          <a:prstGeom prst="rect">
            <a:avLst/>
          </a:prstGeom>
        </p:spPr>
      </p:pic>
      <p:pic>
        <p:nvPicPr>
          <p:cNvPr id="7" name="Picture 6" descr="phytoplankt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01" y="500062"/>
            <a:ext cx="4572000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8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III.  Fungus-like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Protista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5245"/>
            <a:ext cx="5410200" cy="5702755"/>
          </a:xfrm>
        </p:spPr>
        <p:txBody>
          <a:bodyPr>
            <a:noAutofit/>
          </a:bodyPr>
          <a:lstStyle/>
          <a:p>
            <a:pPr algn="l" rtl="0"/>
            <a:r>
              <a:rPr lang="en-US" sz="2200" dirty="0">
                <a:solidFill>
                  <a:schemeClr val="bg1"/>
                </a:solidFill>
              </a:rPr>
              <a:t>Heterotrophs</a:t>
            </a:r>
          </a:p>
          <a:p>
            <a:pPr algn="l" rtl="0"/>
            <a:r>
              <a:rPr lang="en-US" sz="2200" dirty="0">
                <a:solidFill>
                  <a:schemeClr val="bg1"/>
                </a:solidFill>
              </a:rPr>
              <a:t>Have cell walls.</a:t>
            </a:r>
          </a:p>
          <a:p>
            <a:pPr algn="l" rtl="0"/>
            <a:r>
              <a:rPr lang="en-US" sz="2200" dirty="0">
                <a:solidFill>
                  <a:schemeClr val="bg1"/>
                </a:solidFill>
              </a:rPr>
              <a:t>Many have flagella and are able to move at some point in their lives.</a:t>
            </a:r>
          </a:p>
          <a:p>
            <a:pPr algn="l" rtl="0"/>
            <a:r>
              <a:rPr lang="en-US" sz="2200" dirty="0">
                <a:solidFill>
                  <a:schemeClr val="bg1"/>
                </a:solidFill>
              </a:rPr>
              <a:t>Three types: Slime Molds, Water &amp; Downy Molds</a:t>
            </a:r>
          </a:p>
          <a:p>
            <a:pPr algn="l" rtl="0"/>
            <a:r>
              <a:rPr lang="en-US" sz="2200" dirty="0">
                <a:solidFill>
                  <a:schemeClr val="bg1"/>
                </a:solidFill>
              </a:rPr>
              <a:t>Reproduce with Spores (tiny cell that is able to grow into a new organism</a:t>
            </a:r>
            <a:r>
              <a:rPr lang="en-US" sz="2200" dirty="0" smtClean="0">
                <a:solidFill>
                  <a:schemeClr val="bg1"/>
                </a:solidFill>
              </a:rPr>
              <a:t>)</a:t>
            </a:r>
          </a:p>
          <a:p>
            <a:pPr marL="971550" lvl="1" indent="-514350" algn="l" rtl="0">
              <a:buAutoNum type="alphaLcPeriod"/>
            </a:pPr>
            <a:r>
              <a:rPr lang="en-US" sz="2200" dirty="0">
                <a:solidFill>
                  <a:schemeClr val="bg1"/>
                </a:solidFill>
              </a:rPr>
              <a:t>Beneficial—</a:t>
            </a:r>
          </a:p>
          <a:p>
            <a:pPr marL="971550" lvl="2" indent="1588" algn="l" rtl="0"/>
            <a:r>
              <a:rPr lang="en-US" dirty="0">
                <a:solidFill>
                  <a:schemeClr val="bg1"/>
                </a:solidFill>
              </a:rPr>
              <a:t>Recycles dead organic </a:t>
            </a:r>
            <a:r>
              <a:rPr lang="en-US" dirty="0" smtClean="0">
                <a:solidFill>
                  <a:schemeClr val="bg1"/>
                </a:solidFill>
              </a:rPr>
              <a:t>material providing </a:t>
            </a:r>
            <a:r>
              <a:rPr lang="en-US" dirty="0">
                <a:solidFill>
                  <a:schemeClr val="bg1"/>
                </a:solidFill>
              </a:rPr>
              <a:t>nutrients for plants.</a:t>
            </a:r>
          </a:p>
          <a:p>
            <a:pPr algn="l" rtl="0"/>
            <a:r>
              <a:rPr lang="en-US" sz="2200" dirty="0">
                <a:solidFill>
                  <a:schemeClr val="bg1"/>
                </a:solidFill>
              </a:rPr>
              <a:t>Harmful </a:t>
            </a:r>
          </a:p>
          <a:p>
            <a:pPr algn="l" rtl="0"/>
            <a:r>
              <a:rPr lang="en-US" sz="2200" i="1" dirty="0" err="1">
                <a:solidFill>
                  <a:srgbClr val="C00000"/>
                </a:solidFill>
                <a:hlinkClick r:id="rId2"/>
              </a:rPr>
              <a:t>Phytophthora</a:t>
            </a:r>
            <a:r>
              <a:rPr lang="en-US" sz="2200" i="1" dirty="0">
                <a:solidFill>
                  <a:srgbClr val="C00000"/>
                </a:solidFill>
                <a:hlinkClick r:id="rId2"/>
              </a:rPr>
              <a:t> </a:t>
            </a:r>
            <a:r>
              <a:rPr lang="en-US" sz="2200" i="1" dirty="0" err="1" smtClean="0">
                <a:solidFill>
                  <a:srgbClr val="C00000"/>
                </a:solidFill>
              </a:rPr>
              <a:t>Infestans</a:t>
            </a:r>
            <a:r>
              <a:rPr lang="en-US" sz="2200" i="1" dirty="0" smtClean="0">
                <a:solidFill>
                  <a:srgbClr val="C00000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(water mold) caused </a:t>
            </a:r>
            <a:r>
              <a:rPr lang="en-US" sz="2200" b="1" u="sng" dirty="0">
                <a:solidFill>
                  <a:schemeClr val="bg1"/>
                </a:solidFill>
              </a:rPr>
              <a:t>Great Potato Famine</a:t>
            </a:r>
            <a:r>
              <a:rPr lang="en-US" sz="2200" dirty="0">
                <a:solidFill>
                  <a:schemeClr val="bg1"/>
                </a:solidFill>
              </a:rPr>
              <a:t> in </a:t>
            </a:r>
            <a:r>
              <a:rPr lang="en-US" sz="2200" dirty="0" smtClean="0">
                <a:solidFill>
                  <a:schemeClr val="bg1"/>
                </a:solidFill>
              </a:rPr>
              <a:t>Ireland</a:t>
            </a:r>
            <a:endParaRPr lang="en-US" sz="2200" dirty="0">
              <a:solidFill>
                <a:schemeClr val="bg1"/>
              </a:solidFill>
            </a:endParaRPr>
          </a:p>
          <a:p>
            <a:pPr algn="l" rtl="0"/>
            <a:endParaRPr lang="ar-SA" sz="2200" dirty="0">
              <a:solidFill>
                <a:schemeClr val="bg1"/>
              </a:solidFill>
            </a:endParaRPr>
          </a:p>
        </p:txBody>
      </p:sp>
      <p:pic>
        <p:nvPicPr>
          <p:cNvPr id="4" name="Picture 3" descr="slime mo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800" y="1155245"/>
            <a:ext cx="3759200" cy="2819400"/>
          </a:xfrm>
          <a:prstGeom prst="rect">
            <a:avLst/>
          </a:prstGeom>
        </p:spPr>
      </p:pic>
      <p:pic>
        <p:nvPicPr>
          <p:cNvPr id="5" name="Picture 4" descr="water mol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600" y="4355645"/>
            <a:ext cx="3810000" cy="252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0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8143"/>
            <a:ext cx="8229600" cy="1143000"/>
          </a:xfrm>
        </p:spPr>
        <p:txBody>
          <a:bodyPr/>
          <a:lstStyle/>
          <a:p>
            <a:pPr rtl="0"/>
            <a:r>
              <a:rPr lang="en-US" dirty="0"/>
              <a:t>Protozoa </a:t>
            </a:r>
            <a:r>
              <a:rPr lang="ar-SA" dirty="0" smtClean="0"/>
              <a:t>-</a:t>
            </a:r>
            <a:r>
              <a:rPr lang="en-US" dirty="0" err="1" smtClean="0"/>
              <a:t>protistae</a:t>
            </a:r>
            <a:endParaRPr lang="ar-SA" dirty="0"/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 u="sng" dirty="0" smtClean="0">
                <a:solidFill>
                  <a:schemeClr val="bg1">
                    <a:lumMod val="10000"/>
                  </a:schemeClr>
                </a:solidFill>
              </a:rPr>
              <a:t>Protozoa</a:t>
            </a:r>
            <a:r>
              <a:rPr lang="en-US" altLang="en-US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solidFill>
                  <a:schemeClr val="bg1">
                    <a:lumMod val="10000"/>
                  </a:schemeClr>
                </a:solidFill>
              </a:rPr>
              <a:t>Amoeba</a:t>
            </a:r>
          </a:p>
          <a:p>
            <a:pPr lvl="2">
              <a:lnSpc>
                <a:spcPct val="80000"/>
              </a:lnSpc>
            </a:pPr>
            <a:r>
              <a:rPr lang="en-US" altLang="en-US" sz="2000" i="1" dirty="0" smtClean="0">
                <a:solidFill>
                  <a:schemeClr val="bg1">
                    <a:lumMod val="10000"/>
                  </a:schemeClr>
                </a:solidFill>
              </a:rPr>
              <a:t>Entamoeba </a:t>
            </a:r>
            <a:r>
              <a:rPr lang="en-US" altLang="en-US" sz="2000" i="1" dirty="0" err="1" smtClean="0">
                <a:solidFill>
                  <a:schemeClr val="bg1">
                    <a:lumMod val="10000"/>
                  </a:schemeClr>
                </a:solidFill>
              </a:rPr>
              <a:t>histolytica</a:t>
            </a:r>
            <a:endParaRPr lang="en-US" altLang="en-US" sz="2000" i="1" dirty="0" smtClean="0">
              <a:solidFill>
                <a:schemeClr val="bg1">
                  <a:lumMod val="10000"/>
                </a:schemeClr>
              </a:solidFill>
            </a:endParaRPr>
          </a:p>
          <a:p>
            <a:pPr lvl="2">
              <a:lnSpc>
                <a:spcPct val="80000"/>
              </a:lnSpc>
            </a:pPr>
            <a:r>
              <a:rPr lang="en-US" altLang="en-US" sz="2000" i="1" dirty="0" err="1" smtClean="0">
                <a:solidFill>
                  <a:schemeClr val="bg1">
                    <a:lumMod val="10000"/>
                  </a:schemeClr>
                </a:solidFill>
              </a:rPr>
              <a:t>Naegleria</a:t>
            </a:r>
            <a:endParaRPr lang="en-US" altLang="en-US" sz="2000" i="1" dirty="0" smtClean="0">
              <a:solidFill>
                <a:schemeClr val="bg1">
                  <a:lumMod val="10000"/>
                </a:schemeClr>
              </a:solidFill>
            </a:endParaRPr>
          </a:p>
          <a:p>
            <a:pPr lvl="2">
              <a:lnSpc>
                <a:spcPct val="80000"/>
              </a:lnSpc>
            </a:pPr>
            <a:r>
              <a:rPr lang="en-US" altLang="en-US" sz="2000" i="1" dirty="0" err="1" smtClean="0">
                <a:solidFill>
                  <a:schemeClr val="bg1">
                    <a:lumMod val="10000"/>
                  </a:schemeClr>
                </a:solidFill>
              </a:rPr>
              <a:t>Acanthamoeba</a:t>
            </a:r>
            <a:endParaRPr lang="en-US" altLang="en-US" sz="2000" i="1" dirty="0" smtClean="0">
              <a:solidFill>
                <a:schemeClr val="bg1">
                  <a:lumMod val="10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solidFill>
                  <a:schemeClr val="bg1">
                    <a:lumMod val="10000"/>
                  </a:schemeClr>
                </a:solidFill>
              </a:rPr>
              <a:t>Flagellates</a:t>
            </a:r>
          </a:p>
          <a:p>
            <a:pPr lvl="2">
              <a:lnSpc>
                <a:spcPct val="80000"/>
              </a:lnSpc>
            </a:pPr>
            <a:r>
              <a:rPr lang="en-US" altLang="en-US" sz="2000" i="1" dirty="0" smtClean="0">
                <a:solidFill>
                  <a:schemeClr val="bg1">
                    <a:lumMod val="10000"/>
                  </a:schemeClr>
                </a:solidFill>
              </a:rPr>
              <a:t>Giardia lamblia</a:t>
            </a:r>
          </a:p>
          <a:p>
            <a:pPr lvl="2">
              <a:lnSpc>
                <a:spcPct val="80000"/>
              </a:lnSpc>
            </a:pPr>
            <a:r>
              <a:rPr lang="en-US" altLang="en-US" sz="2000" i="1" dirty="0" smtClean="0">
                <a:solidFill>
                  <a:schemeClr val="bg1">
                    <a:lumMod val="10000"/>
                  </a:schemeClr>
                </a:solidFill>
              </a:rPr>
              <a:t>Trichomonas vaginalis</a:t>
            </a:r>
          </a:p>
          <a:p>
            <a:pPr lvl="2">
              <a:lnSpc>
                <a:spcPct val="80000"/>
              </a:lnSpc>
            </a:pPr>
            <a:r>
              <a:rPr lang="en-US" altLang="en-US" sz="2000" i="1" dirty="0" smtClean="0">
                <a:solidFill>
                  <a:schemeClr val="bg1">
                    <a:lumMod val="10000"/>
                  </a:schemeClr>
                </a:solidFill>
              </a:rPr>
              <a:t>Trypanosoma</a:t>
            </a:r>
          </a:p>
          <a:p>
            <a:pPr lvl="2">
              <a:lnSpc>
                <a:spcPct val="80000"/>
              </a:lnSpc>
            </a:pPr>
            <a:r>
              <a:rPr lang="en-US" altLang="en-US" sz="2000" i="1" dirty="0" smtClean="0">
                <a:solidFill>
                  <a:schemeClr val="bg1">
                    <a:lumMod val="10000"/>
                  </a:schemeClr>
                </a:solidFill>
              </a:rPr>
              <a:t>Leishmania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solidFill>
                  <a:schemeClr val="bg1">
                    <a:lumMod val="10000"/>
                  </a:schemeClr>
                </a:solidFill>
              </a:rPr>
              <a:t>Ciliates</a:t>
            </a:r>
          </a:p>
          <a:p>
            <a:pPr lvl="2">
              <a:lnSpc>
                <a:spcPct val="80000"/>
              </a:lnSpc>
            </a:pPr>
            <a:r>
              <a:rPr lang="en-US" altLang="en-US" sz="2000" i="1" dirty="0" err="1" smtClean="0">
                <a:solidFill>
                  <a:schemeClr val="bg1">
                    <a:lumMod val="10000"/>
                  </a:schemeClr>
                </a:solidFill>
              </a:rPr>
              <a:t>Balantidium</a:t>
            </a:r>
            <a:r>
              <a:rPr lang="en-US" altLang="en-US" sz="2000" i="1" dirty="0" smtClean="0">
                <a:solidFill>
                  <a:schemeClr val="bg1">
                    <a:lumMod val="10000"/>
                  </a:schemeClr>
                </a:solidFill>
              </a:rPr>
              <a:t> coli</a:t>
            </a:r>
          </a:p>
          <a:p>
            <a:pPr lvl="1">
              <a:lnSpc>
                <a:spcPct val="80000"/>
              </a:lnSpc>
            </a:pPr>
            <a:r>
              <a:rPr lang="en-US" altLang="en-US" dirty="0" err="1" smtClean="0">
                <a:solidFill>
                  <a:schemeClr val="bg1">
                    <a:lumMod val="10000"/>
                  </a:schemeClr>
                </a:solidFill>
              </a:rPr>
              <a:t>Sporozoa</a:t>
            </a:r>
            <a:endParaRPr lang="en-US" altLang="en-US" dirty="0" smtClean="0">
              <a:solidFill>
                <a:schemeClr val="bg1">
                  <a:lumMod val="10000"/>
                </a:schemeClr>
              </a:solidFill>
            </a:endParaRPr>
          </a:p>
          <a:p>
            <a:pPr lvl="2">
              <a:lnSpc>
                <a:spcPct val="80000"/>
              </a:lnSpc>
            </a:pPr>
            <a:r>
              <a:rPr lang="en-US" altLang="en-US" sz="2000" i="1" dirty="0" smtClean="0">
                <a:solidFill>
                  <a:schemeClr val="bg1">
                    <a:lumMod val="10000"/>
                  </a:schemeClr>
                </a:solidFill>
              </a:rPr>
              <a:t>Plasmodium</a:t>
            </a:r>
          </a:p>
          <a:p>
            <a:pPr lvl="2">
              <a:lnSpc>
                <a:spcPct val="80000"/>
              </a:lnSpc>
            </a:pPr>
            <a:r>
              <a:rPr lang="en-US" altLang="en-US" sz="2000" i="1" dirty="0" smtClean="0">
                <a:solidFill>
                  <a:schemeClr val="bg1">
                    <a:lumMod val="10000"/>
                  </a:schemeClr>
                </a:solidFill>
              </a:rPr>
              <a:t>Cryptosporidium</a:t>
            </a:r>
          </a:p>
          <a:p>
            <a:pPr lvl="2">
              <a:lnSpc>
                <a:spcPct val="80000"/>
              </a:lnSpc>
            </a:pPr>
            <a:r>
              <a:rPr lang="en-US" altLang="en-US" sz="2000" i="1" dirty="0" smtClean="0">
                <a:solidFill>
                  <a:schemeClr val="bg1">
                    <a:lumMod val="10000"/>
                  </a:schemeClr>
                </a:solidFill>
              </a:rPr>
              <a:t>Toxoplasma</a:t>
            </a:r>
          </a:p>
          <a:p>
            <a:pPr>
              <a:lnSpc>
                <a:spcPct val="80000"/>
              </a:lnSpc>
            </a:pPr>
            <a:endParaRPr lang="en-US" altLang="en-US" dirty="0" smtClean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2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3"/>
            <a:ext cx="9144000" cy="683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10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مخصص 3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CA1667"/>
      </a:accent1>
      <a:accent2>
        <a:srgbClr val="5FF2CA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C000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</TotalTime>
  <Words>312</Words>
  <Application>Microsoft Office PowerPoint</Application>
  <PresentationFormat>On-screen Show (4:3)</PresentationFormat>
  <Paragraphs>74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Kingdom: Protista</vt:lpstr>
      <vt:lpstr>Kingdom: Protista</vt:lpstr>
      <vt:lpstr>Animal-like Protists (Protozoans)</vt:lpstr>
      <vt:lpstr>II. Plant-like Protists (Algae)</vt:lpstr>
      <vt:lpstr>PowerPoint Presentation</vt:lpstr>
      <vt:lpstr>III.  Fungus-like Protista</vt:lpstr>
      <vt:lpstr>Protozoa -protistae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Kingdom: Protista</dc:title>
  <dc:creator>حسناء الموسوي</dc:creator>
  <cp:lastModifiedBy>DR.Ahmed Saker 2o1O</cp:lastModifiedBy>
  <cp:revision>8</cp:revision>
  <dcterms:created xsi:type="dcterms:W3CDTF">2006-08-16T00:00:00Z</dcterms:created>
  <dcterms:modified xsi:type="dcterms:W3CDTF">2019-03-31T21:09:00Z</dcterms:modified>
</cp:coreProperties>
</file>